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64" r:id="rId9"/>
    <p:sldId id="265" r:id="rId10"/>
    <p:sldId id="261" r:id="rId11"/>
    <p:sldId id="263" r:id="rId12"/>
    <p:sldId id="267" r:id="rId13"/>
    <p:sldId id="268" r:id="rId14"/>
    <p:sldId id="269" r:id="rId15"/>
    <p:sldId id="266" r:id="rId16"/>
  </p:sldIdLst>
  <p:sldSz cx="9144000" cy="6858000" type="overhead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0488" autoAdjust="0"/>
  </p:normalViewPr>
  <p:slideViewPr>
    <p:cSldViewPr>
      <p:cViewPr varScale="1">
        <p:scale>
          <a:sx n="66" d="100"/>
          <a:sy n="66" d="100"/>
        </p:scale>
        <p:origin x="-96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11/23/2015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11/23/2015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Shawna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Veronika &amp; 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Shawna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Shawna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Shawna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Veronika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Eric Munson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188982" y="4724400"/>
            <a:ext cx="6475639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674356654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26793511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4338754" y="3480594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40"/>
            <a:ext cx="1028968" cy="5901747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129" y="277815"/>
            <a:ext cx="6859787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11791015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14472672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188982" y="4724400"/>
            <a:ext cx="6475639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7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8797780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3294107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8" y="2819401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1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82491816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31561462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05966626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3314243" y="1630823"/>
            <a:ext cx="4719500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7" y="1905000"/>
            <a:ext cx="4253068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962116614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085908" y="1630823"/>
            <a:ext cx="4719500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17694101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11/23/2015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20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em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etschooled.com/dashboard/tool/343-attendance-cou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609600"/>
            <a:ext cx="6859786" cy="3962400"/>
          </a:xfrm>
        </p:spPr>
        <p:txBody>
          <a:bodyPr/>
          <a:lstStyle/>
          <a:p>
            <a:pPr algn="ctr"/>
            <a:r>
              <a:rPr lang="en-US" sz="6600" dirty="0" smtClean="0"/>
              <a:t>My Student is Failing Classes…</a:t>
            </a:r>
            <a:br>
              <a:rPr lang="en-US" sz="6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what do I do now?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6" y="5105400"/>
            <a:ext cx="7316093" cy="10668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Providing Assistance and Support to increase student success</a:t>
            </a:r>
          </a:p>
          <a:p>
            <a:endParaRPr lang="en-US" sz="2000" dirty="0" smtClean="0"/>
          </a:p>
          <a:p>
            <a:r>
              <a:rPr lang="en-US" sz="2000" dirty="0" smtClean="0"/>
              <a:t>Auburn Riverside High School</a:t>
            </a:r>
          </a:p>
          <a:p>
            <a:r>
              <a:rPr lang="en-US" sz="2000" dirty="0" smtClean="0"/>
              <a:t>November 23, 2015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920111014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Recovering Lost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9" y="1905000"/>
            <a:ext cx="7831588" cy="44196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ReCapture</a:t>
            </a:r>
            <a:endParaRPr lang="en-US" b="1" u="sng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US" dirty="0" smtClean="0"/>
              <a:t>For Language Arts &amp; Social Studies classes failed with a 50% or higher</a:t>
            </a:r>
          </a:p>
          <a:p>
            <a:pPr lvl="1"/>
            <a:r>
              <a:rPr lang="en-US" dirty="0" smtClean="0"/>
              <a:t>Tuesdays-Thursdays 2:45-4:45</a:t>
            </a:r>
          </a:p>
          <a:p>
            <a:pPr lvl="1"/>
            <a:r>
              <a:rPr lang="en-US" dirty="0" smtClean="0"/>
              <a:t>Contract Study work</a:t>
            </a:r>
          </a:p>
          <a:p>
            <a:pPr lvl="1"/>
            <a:r>
              <a:rPr lang="en-US" dirty="0" smtClean="0"/>
              <a:t>See Counselor for enrollment</a:t>
            </a:r>
          </a:p>
          <a:p>
            <a:r>
              <a:rPr lang="en-US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APEX Courses</a:t>
            </a:r>
          </a:p>
          <a:p>
            <a:pPr lvl="1"/>
            <a:r>
              <a:rPr lang="en-US" dirty="0" smtClean="0"/>
              <a:t>Online curriculum with Full courses</a:t>
            </a:r>
          </a:p>
          <a:p>
            <a:pPr lvl="1"/>
            <a:r>
              <a:rPr lang="en-US" dirty="0" smtClean="0"/>
              <a:t>Tests taken at school before or after school (APEX Calendar)</a:t>
            </a:r>
          </a:p>
          <a:p>
            <a:pPr lvl="1"/>
            <a:r>
              <a:rPr lang="en-US" dirty="0" smtClean="0"/>
              <a:t>See Counselor for enrollment</a:t>
            </a:r>
          </a:p>
          <a:p>
            <a:r>
              <a:rPr lang="en-US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Plan for Summer School </a:t>
            </a:r>
            <a:r>
              <a:rPr lang="en-US" dirty="0" smtClean="0"/>
              <a:t>– offerings will be finalized in the spring</a:t>
            </a:r>
          </a:p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After School PE/Health – 1 credit, $175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In-District</a:t>
            </a:r>
            <a:br>
              <a:rPr lang="en-US" dirty="0" smtClean="0"/>
            </a:br>
            <a:r>
              <a:rPr lang="en-US" dirty="0" smtClean="0"/>
              <a:t>Alternative Education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7269633" cy="4267200"/>
          </a:xfrm>
        </p:spPr>
        <p:txBody>
          <a:bodyPr>
            <a:normAutofit fontScale="92500"/>
          </a:bodyPr>
          <a:lstStyle/>
          <a:p>
            <a:r>
              <a:rPr lang="en-US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WAHS – day and virtual programs</a:t>
            </a:r>
          </a:p>
          <a:p>
            <a:pPr lvl="1"/>
            <a:r>
              <a:rPr lang="en-US" dirty="0" smtClean="0"/>
              <a:t>Transportation from home school provided</a:t>
            </a:r>
          </a:p>
          <a:p>
            <a:pPr lvl="1"/>
            <a:r>
              <a:rPr lang="en-US" dirty="0" smtClean="0"/>
              <a:t>Smaller class sizes, ability to work outside the traditional school day</a:t>
            </a:r>
          </a:p>
          <a:p>
            <a:r>
              <a:rPr lang="en-US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Graduation Alliance </a:t>
            </a:r>
            <a:r>
              <a:rPr lang="en-US" dirty="0" smtClean="0"/>
              <a:t>– online learning, computer provided</a:t>
            </a:r>
          </a:p>
          <a:p>
            <a:pPr lvl="1"/>
            <a:r>
              <a:rPr lang="en-US" dirty="0" smtClean="0"/>
              <a:t>Students can focus on one class at a time</a:t>
            </a:r>
          </a:p>
          <a:p>
            <a:pPr lvl="1"/>
            <a:r>
              <a:rPr lang="en-US" dirty="0" smtClean="0"/>
              <a:t>Ability to work through school breaks and summer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If you are interested in these programs, see your student’s Counselor for more information and assistance in getting enrolled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Education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Washington Youth Academy</a:t>
            </a:r>
          </a:p>
          <a:p>
            <a:pPr lvl="1"/>
            <a:r>
              <a:rPr lang="en-US" dirty="0" smtClean="0"/>
              <a:t>To provide at-risk youth a quality education, positive values, and life and job skills training that will change their lives and give them hope and opportunity for a new future</a:t>
            </a:r>
          </a:p>
          <a:p>
            <a:pPr lvl="1"/>
            <a:r>
              <a:rPr lang="en-US" dirty="0" smtClean="0"/>
              <a:t>Ages 16-18</a:t>
            </a:r>
          </a:p>
          <a:p>
            <a:pPr lvl="1"/>
            <a:r>
              <a:rPr lang="en-US" dirty="0" smtClean="0"/>
              <a:t>22-week Intensive Residential Phase &amp; 1 year post-residential phase with intense mentoring and placement follow-up</a:t>
            </a:r>
          </a:p>
          <a:p>
            <a:pPr lvl="1"/>
            <a:r>
              <a:rPr lang="en-US" dirty="0" smtClean="0"/>
              <a:t>Monthly Open House dates with January and July start dates</a:t>
            </a:r>
          </a:p>
          <a:p>
            <a:pPr lvl="2"/>
            <a:endParaRPr lang="en-US" dirty="0" smtClean="0"/>
          </a:p>
          <a:p>
            <a:r>
              <a:rPr lang="en-US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Job Corps</a:t>
            </a:r>
          </a:p>
          <a:p>
            <a:pPr lvl="1"/>
            <a:r>
              <a:rPr lang="en-US" dirty="0" smtClean="0"/>
              <a:t>Education and training program that helps young people learn a career, earn a high school diploma or GED, and find and keep a good job</a:t>
            </a:r>
          </a:p>
          <a:p>
            <a:pPr lvl="1"/>
            <a:r>
              <a:rPr lang="en-US" dirty="0" smtClean="0"/>
              <a:t>Ages 16-24</a:t>
            </a:r>
          </a:p>
          <a:p>
            <a:pPr lvl="1"/>
            <a:r>
              <a:rPr lang="en-US" dirty="0" smtClean="0"/>
              <a:t>Residential and nonresidential programs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Education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Technical High Schools (Bates, Clover Park)</a:t>
            </a:r>
          </a:p>
          <a:p>
            <a:pPr lvl="1"/>
            <a:r>
              <a:rPr lang="en-US" dirty="0" smtClean="0"/>
              <a:t>Earn high school diploma and work toward college degree or certificate at the same time</a:t>
            </a:r>
          </a:p>
          <a:p>
            <a:pPr lvl="1"/>
            <a:r>
              <a:rPr lang="en-US" dirty="0" smtClean="0"/>
              <a:t>Most of the day spent in Career Training Program with one or two academic classes</a:t>
            </a:r>
          </a:p>
          <a:p>
            <a:pPr lvl="1"/>
            <a:r>
              <a:rPr lang="en-US" dirty="0" smtClean="0"/>
              <a:t>16-21 year old</a:t>
            </a:r>
          </a:p>
          <a:p>
            <a:pPr lvl="1"/>
            <a:r>
              <a:rPr lang="en-US" dirty="0" smtClean="0"/>
              <a:t>Must have at least 10 high school credits</a:t>
            </a:r>
          </a:p>
          <a:p>
            <a:pPr lvl="1"/>
            <a:endParaRPr lang="en-US" dirty="0" smtClean="0"/>
          </a:p>
          <a:p>
            <a:r>
              <a:rPr lang="en-US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High School Completion at Community Colleges</a:t>
            </a:r>
          </a:p>
          <a:p>
            <a:pPr lvl="1"/>
            <a:r>
              <a:rPr lang="en-US" dirty="0" smtClean="0"/>
              <a:t>Offered at most community colleges</a:t>
            </a:r>
          </a:p>
          <a:p>
            <a:pPr lvl="1"/>
            <a:r>
              <a:rPr lang="en-US" dirty="0" smtClean="0"/>
              <a:t>Must be 16 years or older</a:t>
            </a:r>
          </a:p>
          <a:p>
            <a:pPr lvl="1"/>
            <a:r>
              <a:rPr lang="en-US" dirty="0" smtClean="0"/>
              <a:t>Must obtain release from School District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Online Schools – WAVA, Insight, etc.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 High School Diploma matters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0457" y="1828800"/>
          <a:ext cx="8231743" cy="40030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077743"/>
                <a:gridCol w="2209800"/>
                <a:gridCol w="19442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Level</a:t>
                      </a:r>
                      <a:r>
                        <a:rPr lang="en-US" sz="2800" baseline="0" dirty="0" smtClean="0"/>
                        <a:t> of Education</a:t>
                      </a:r>
                      <a:endParaRPr lang="en-US" sz="2800" dirty="0"/>
                    </a:p>
                  </a:txBody>
                  <a:tcPr marL="68597" marR="685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Average</a:t>
                      </a:r>
                      <a:r>
                        <a:rPr lang="en-US" sz="2000" baseline="0" dirty="0" smtClean="0"/>
                        <a:t> Yearly Earnings</a:t>
                      </a:r>
                      <a:endParaRPr lang="en-US" sz="2000" dirty="0"/>
                    </a:p>
                  </a:txBody>
                  <a:tcPr marL="68597" marR="685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Unemployment Rate</a:t>
                      </a:r>
                      <a:endParaRPr lang="en-US" sz="1800" dirty="0"/>
                    </a:p>
                  </a:txBody>
                  <a:tcPr marL="68597" marR="68597" anchor="ctr"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High School Diploma</a:t>
                      </a:r>
                      <a:endParaRPr lang="en-US" sz="2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$25,376</a:t>
                      </a:r>
                      <a:endParaRPr lang="en-US" sz="28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9%</a:t>
                      </a:r>
                      <a:endParaRPr lang="en-US" sz="2800" dirty="0"/>
                    </a:p>
                  </a:txBody>
                  <a:tcPr marL="68597" marR="68597"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 School Diploma</a:t>
                      </a:r>
                      <a:endParaRPr lang="en-US" sz="2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$34,736</a:t>
                      </a:r>
                      <a:endParaRPr lang="en-US" sz="28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6%</a:t>
                      </a:r>
                      <a:endParaRPr lang="en-US" sz="2800" dirty="0"/>
                    </a:p>
                  </a:txBody>
                  <a:tcPr marL="68597" marR="68597"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Associate’s Degree</a:t>
                      </a:r>
                      <a:endParaRPr lang="en-US" sz="2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$41,184</a:t>
                      </a:r>
                      <a:endParaRPr lang="en-US" sz="28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4.5%</a:t>
                      </a:r>
                      <a:endParaRPr lang="en-US" sz="2800" dirty="0"/>
                    </a:p>
                  </a:txBody>
                  <a:tcPr marL="68597" marR="68597"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Bachelors Degree</a:t>
                      </a:r>
                      <a:endParaRPr lang="en-US" sz="2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$57,252</a:t>
                      </a:r>
                      <a:endParaRPr lang="en-US" sz="28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3.5%</a:t>
                      </a:r>
                      <a:endParaRPr lang="en-US" sz="2800" dirty="0"/>
                    </a:p>
                  </a:txBody>
                  <a:tcPr marL="68597" marR="68597"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Advanced Degree(s)</a:t>
                      </a:r>
                      <a:endParaRPr lang="en-US" sz="24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$78,971</a:t>
                      </a:r>
                      <a:endParaRPr lang="en-US" sz="2800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2.3%</a:t>
                      </a:r>
                      <a:endParaRPr lang="en-US" sz="2800" dirty="0"/>
                    </a:p>
                  </a:txBody>
                  <a:tcPr marL="68597" marR="68597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085" y="6428652"/>
            <a:ext cx="6173808" cy="42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Data compiled from </a:t>
            </a:r>
            <a:r>
              <a:rPr lang="en-US" sz="1200" dirty="0" smtClean="0">
                <a:hlinkClick r:id="rId3"/>
              </a:rPr>
              <a:t>www.bls.gov/emp</a:t>
            </a:r>
            <a:endParaRPr lang="en-US" sz="1200" dirty="0" smtClean="0"/>
          </a:p>
          <a:p>
            <a:pPr algn="ctr">
              <a:lnSpc>
                <a:spcPct val="90000"/>
              </a:lnSpc>
            </a:pPr>
            <a:endParaRPr lang="en-US" sz="1200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8001000" cy="4267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Review resources and options with your student</a:t>
            </a:r>
          </a:p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Schedule appointment with Counselor to discuss further plans and options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276600"/>
          <a:ext cx="6749426" cy="23977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67037"/>
                <a:gridCol w="1349885"/>
                <a:gridCol w="12325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Counselor</a:t>
                      </a:r>
                      <a:endParaRPr lang="en-US" sz="2400" dirty="0"/>
                    </a:p>
                  </a:txBody>
                  <a:tcPr marL="68597" marR="685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 Alpha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-11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grade Alpha</a:t>
                      </a:r>
                      <a:endParaRPr lang="en-US" dirty="0"/>
                    </a:p>
                  </a:txBody>
                  <a:tcPr marL="68597" marR="68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Samuel</a:t>
                      </a:r>
                      <a:r>
                        <a:rPr lang="en-US" baseline="0" dirty="0" smtClean="0"/>
                        <a:t> Hartt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dirty="0" err="1" smtClean="0"/>
                        <a:t>Fa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A-F</a:t>
                      </a:r>
                      <a:endParaRPr lang="en-US" dirty="0"/>
                    </a:p>
                  </a:txBody>
                  <a:tcPr marL="68597" marR="68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Veronika Raguzin-Holloman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Fb</a:t>
                      </a:r>
                      <a:r>
                        <a:rPr lang="en-US" dirty="0" smtClean="0"/>
                        <a:t>-K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G-L</a:t>
                      </a:r>
                      <a:endParaRPr lang="en-US" dirty="0"/>
                    </a:p>
                  </a:txBody>
                  <a:tcPr marL="68597" marR="68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Daniel Polley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L-</a:t>
                      </a:r>
                      <a:r>
                        <a:rPr lang="en-US" dirty="0" err="1" smtClean="0"/>
                        <a:t>Rn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M-Ro</a:t>
                      </a:r>
                      <a:endParaRPr lang="en-US" dirty="0"/>
                    </a:p>
                  </a:txBody>
                  <a:tcPr marL="68597" marR="685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Karen</a:t>
                      </a:r>
                      <a:r>
                        <a:rPr lang="en-US" baseline="0" dirty="0" smtClean="0"/>
                        <a:t> Brown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Ro-Z</a:t>
                      </a:r>
                      <a:endParaRPr lang="en-US" dirty="0"/>
                    </a:p>
                  </a:txBody>
                  <a:tcPr marL="68597" marR="68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-Z</a:t>
                      </a:r>
                      <a:endParaRPr lang="en-US" dirty="0"/>
                    </a:p>
                  </a:txBody>
                  <a:tcPr marL="68597" marR="68597"/>
                </a:tc>
              </a:tr>
            </a:tbl>
          </a:graphicData>
        </a:graphic>
      </p:graphicFrame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Some of the Reasons Students Fail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2108" y="1905000"/>
            <a:ext cx="7849492" cy="4267200"/>
          </a:xfrm>
        </p:spPr>
        <p:txBody>
          <a:bodyPr/>
          <a:lstStyle/>
          <a:p>
            <a:r>
              <a:rPr lang="en-US" dirty="0" smtClean="0"/>
              <a:t>Poor Attendance</a:t>
            </a:r>
          </a:p>
          <a:p>
            <a:r>
              <a:rPr lang="en-US" dirty="0" smtClean="0"/>
              <a:t>Struggling with content</a:t>
            </a:r>
          </a:p>
          <a:p>
            <a:r>
              <a:rPr lang="en-US" dirty="0" smtClean="0"/>
              <a:t>Skills/learning gaps</a:t>
            </a:r>
          </a:p>
          <a:p>
            <a:r>
              <a:rPr lang="en-US" dirty="0" smtClean="0"/>
              <a:t>Substance abuse interfering with motivation</a:t>
            </a:r>
          </a:p>
          <a:p>
            <a:r>
              <a:rPr lang="en-US" dirty="0" smtClean="0"/>
              <a:t>Life issues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8536031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4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7774423" cy="1020762"/>
          </a:xfrm>
        </p:spPr>
        <p:txBody>
          <a:bodyPr>
            <a:noAutofit/>
          </a:bodyPr>
          <a:lstStyle/>
          <a:p>
            <a:r>
              <a:rPr lang="en-US" dirty="0" smtClean="0"/>
              <a:t>Poor Attendance – </a:t>
            </a:r>
            <a:br>
              <a:rPr lang="en-US" dirty="0" smtClean="0"/>
            </a:br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676400"/>
            <a:ext cx="7545764" cy="4495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Make school attendance a priority</a:t>
            </a:r>
          </a:p>
          <a:p>
            <a:pPr lvl="1"/>
            <a:r>
              <a:rPr lang="en-US" sz="2800" dirty="0" smtClean="0"/>
              <a:t>Importance of showing up daily</a:t>
            </a:r>
          </a:p>
          <a:p>
            <a:pPr lvl="1"/>
            <a:r>
              <a:rPr lang="en-US" sz="2800" dirty="0" smtClean="0"/>
              <a:t>Maintain daily routines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Help your teen stay engaged</a:t>
            </a:r>
          </a:p>
          <a:p>
            <a:pPr lvl="1"/>
            <a:r>
              <a:rPr lang="en-US" sz="2800" dirty="0" smtClean="0"/>
              <a:t>Engaged in classes? Safe?</a:t>
            </a:r>
          </a:p>
          <a:p>
            <a:pPr lvl="1"/>
            <a:r>
              <a:rPr lang="en-US" sz="2800" dirty="0" smtClean="0"/>
              <a:t>Discipline issues?</a:t>
            </a:r>
          </a:p>
          <a:p>
            <a:pPr lvl="1"/>
            <a:r>
              <a:rPr lang="en-US" sz="2800" dirty="0" smtClean="0"/>
              <a:t>Academic progress?</a:t>
            </a:r>
          </a:p>
          <a:p>
            <a:pPr lvl="1"/>
            <a:r>
              <a:rPr lang="en-US" sz="2800" dirty="0" smtClean="0"/>
              <a:t>Social contacts</a:t>
            </a:r>
          </a:p>
          <a:p>
            <a:pPr lvl="1"/>
            <a:r>
              <a:rPr lang="en-US" sz="2800" dirty="0" smtClean="0"/>
              <a:t>Sports &amp; clubs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>
              <a:buNone/>
            </a:pP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dvAuto="1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7774423" cy="1020762"/>
          </a:xfrm>
        </p:spPr>
        <p:txBody>
          <a:bodyPr>
            <a:noAutofit/>
          </a:bodyPr>
          <a:lstStyle/>
          <a:p>
            <a:r>
              <a:rPr lang="en-US" dirty="0" smtClean="0"/>
              <a:t>Poor Attendance – </a:t>
            </a:r>
            <a:br>
              <a:rPr lang="en-US" dirty="0" smtClean="0"/>
            </a:br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676400"/>
            <a:ext cx="7545764" cy="4495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Communicate with the school</a:t>
            </a:r>
          </a:p>
          <a:p>
            <a:pPr lvl="1"/>
            <a:r>
              <a:rPr lang="en-US" sz="2800" dirty="0" smtClean="0"/>
              <a:t>Know attendance policies</a:t>
            </a:r>
          </a:p>
          <a:p>
            <a:pPr lvl="1"/>
            <a:r>
              <a:rPr lang="en-US" sz="2800" dirty="0" smtClean="0"/>
              <a:t>Notice sudden changes in behavior?  Reach out to teachers and counselor!</a:t>
            </a:r>
          </a:p>
          <a:p>
            <a:pPr lvl="1"/>
            <a:r>
              <a:rPr lang="en-US" sz="2800" dirty="0" smtClean="0"/>
              <a:t>Ask for help</a:t>
            </a:r>
          </a:p>
          <a:p>
            <a:pPr lvl="1">
              <a:buNone/>
            </a:pP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3200" u="sng" dirty="0" smtClean="0">
                <a:hlinkClick r:id="rId3"/>
              </a:rPr>
              <a:t>https://getschooled.com/dashboard/tool/343-attendance-counts</a:t>
            </a:r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dvAuto="1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7602929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Check Skyward often for missing assignments, failed tests etc.</a:t>
            </a:r>
          </a:p>
          <a:p>
            <a:r>
              <a:rPr lang="en-US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Communicate with Teachers</a:t>
            </a:r>
          </a:p>
          <a:p>
            <a:pPr lvl="1"/>
            <a:r>
              <a:rPr lang="en-US" sz="2800" dirty="0" smtClean="0"/>
              <a:t>Many teachers available before or after school to provide assistance </a:t>
            </a:r>
          </a:p>
          <a:p>
            <a:pPr lvl="1"/>
            <a:r>
              <a:rPr lang="en-US" sz="2800" dirty="0" smtClean="0"/>
              <a:t>May have online resources to access</a:t>
            </a:r>
          </a:p>
          <a:p>
            <a:r>
              <a:rPr lang="en-US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Tutoring</a:t>
            </a:r>
          </a:p>
          <a:p>
            <a:pPr lvl="1"/>
            <a:r>
              <a:rPr lang="en-US" sz="2800" dirty="0" smtClean="0"/>
              <a:t>After school Tuesdays and Thursdays @ ARHS</a:t>
            </a:r>
          </a:p>
          <a:p>
            <a:pPr lvl="1"/>
            <a:r>
              <a:rPr lang="en-US" sz="2800" dirty="0" smtClean="0"/>
              <a:t>Outside Agencies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Substance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Eric Munson, Counselor from AYR</a:t>
            </a:r>
          </a:p>
          <a:p>
            <a:pPr lvl="1"/>
            <a:r>
              <a:rPr lang="en-US" dirty="0" smtClean="0"/>
              <a:t>At ARHS every Friday, meets with students referred by discipline, counselors, teachers, or parents</a:t>
            </a:r>
          </a:p>
          <a:p>
            <a:pPr lvl="1"/>
            <a:r>
              <a:rPr lang="en-US" dirty="0" smtClean="0"/>
              <a:t>Confidential</a:t>
            </a:r>
          </a:p>
          <a:p>
            <a:pPr lvl="1"/>
            <a:r>
              <a:rPr lang="en-US" dirty="0" smtClean="0"/>
              <a:t>emunson@auburn.wednet.edu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1)  Drug Prevention/Intervention Services</a:t>
            </a:r>
          </a:p>
          <a:p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2)  Trends of Use</a:t>
            </a:r>
          </a:p>
          <a:p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3)  Warning Signs of Substance Abuse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Issues Impacting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Changes in home dynamics</a:t>
            </a:r>
          </a:p>
          <a:p>
            <a:pPr lvl="1"/>
            <a:r>
              <a:rPr lang="en-US" dirty="0" smtClean="0"/>
              <a:t>Moving</a:t>
            </a:r>
          </a:p>
          <a:p>
            <a:pPr lvl="1"/>
            <a:r>
              <a:rPr lang="en-US" dirty="0" smtClean="0"/>
              <a:t>Parent losing job, health issues</a:t>
            </a:r>
          </a:p>
          <a:p>
            <a:pPr lvl="1"/>
            <a:r>
              <a:rPr lang="en-US" dirty="0" smtClean="0"/>
              <a:t>Death of a family member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Anxiety, Depression, Health, Family Issues, etc.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AYR &amp; Sound Mental Health </a:t>
            </a:r>
            <a:r>
              <a:rPr lang="en-US" dirty="0" smtClean="0"/>
              <a:t>will meet with your student during the day at ARHS to counsel them and provide support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Salvage This Semester?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8" y="1905000"/>
            <a:ext cx="7773292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Are failing grades recoverable?</a:t>
            </a:r>
          </a:p>
          <a:p>
            <a:pPr lvl="1"/>
            <a:r>
              <a:rPr lang="en-US" dirty="0" smtClean="0"/>
              <a:t>High 50%s versus 10%....</a:t>
            </a:r>
          </a:p>
          <a:p>
            <a:r>
              <a:rPr lang="en-US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Focus on classes that can still be passed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Consider dropping some classes (F on transcript) to focus on those that can be saved</a:t>
            </a:r>
          </a:p>
          <a:p>
            <a:pPr lvl="1"/>
            <a:r>
              <a:rPr lang="en-US" dirty="0" smtClean="0"/>
              <a:t>Early Release</a:t>
            </a:r>
          </a:p>
          <a:p>
            <a:pPr lvl="1"/>
            <a:r>
              <a:rPr lang="en-US" dirty="0" smtClean="0"/>
              <a:t>Late Arrival</a:t>
            </a:r>
          </a:p>
          <a:p>
            <a:pPr lvl="1"/>
            <a:r>
              <a:rPr lang="en-US" dirty="0" smtClean="0"/>
              <a:t>Addition of Study Skills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Better to pass 3 or 4 classes than to fail 5 or 6 if your student is overwhelmed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It’s Not Too Late!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060" y="1676400"/>
            <a:ext cx="7206900" cy="4419600"/>
          </a:xfrm>
        </p:spPr>
        <p:txBody>
          <a:bodyPr>
            <a:normAutofit fontScale="92500"/>
          </a:bodyPr>
          <a:lstStyle/>
          <a:p>
            <a:r>
              <a:rPr lang="en-US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22.5 Credits Required for Graduation</a:t>
            </a:r>
          </a:p>
          <a:p>
            <a:pPr lvl="1"/>
            <a:r>
              <a:rPr lang="en-US" sz="1800" dirty="0" smtClean="0"/>
              <a:t>Specific Requirements in each subject – LA, Math, Social Studies, science, Fine Arts, PE, Health, etc.</a:t>
            </a:r>
          </a:p>
          <a:p>
            <a:r>
              <a:rPr lang="en-US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State Test Requirements – ELA, Math, Science</a:t>
            </a:r>
          </a:p>
          <a:p>
            <a:r>
              <a:rPr lang="en-US" sz="2200" dirty="0" smtClean="0"/>
              <a:t>A normal school day = opportunity to earn </a:t>
            </a:r>
            <a:r>
              <a:rPr lang="en-US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24 credits </a:t>
            </a:r>
            <a:r>
              <a:rPr lang="en-US" sz="2200" dirty="0" smtClean="0"/>
              <a:t>in 4 years of high school</a:t>
            </a:r>
          </a:p>
          <a:p>
            <a:r>
              <a:rPr lang="en-US" sz="2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 semester = 0.5 credit</a:t>
            </a:r>
          </a:p>
          <a:p>
            <a:endParaRPr lang="en-US" sz="2200" dirty="0" smtClean="0"/>
          </a:p>
          <a:p>
            <a:r>
              <a:rPr lang="en-US" sz="2200" dirty="0" smtClean="0"/>
              <a:t>Depending upon percentages, there may still be time left for your student to raise their grades to passing scores before the end of the semester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ustom 1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860</Words>
  <Application>Microsoft Office PowerPoint</Application>
  <PresentationFormat>Overhead</PresentationFormat>
  <Paragraphs>183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Chalkboard 16x9</vt:lpstr>
      <vt:lpstr>My Student is Failing Classes…  what do I do now?</vt:lpstr>
      <vt:lpstr>Some of the Reasons Students Fail</vt:lpstr>
      <vt:lpstr>Poor Attendance –  What You Can Do</vt:lpstr>
      <vt:lpstr>Poor Attendance –  What You Can Do</vt:lpstr>
      <vt:lpstr>Support for Classes</vt:lpstr>
      <vt:lpstr>Substance Abuse</vt:lpstr>
      <vt:lpstr>Life Issues Impacting School</vt:lpstr>
      <vt:lpstr>How Do I Salvage This Semester?</vt:lpstr>
      <vt:lpstr>It’s Not Too Late!</vt:lpstr>
      <vt:lpstr>Recovering Lost Credit</vt:lpstr>
      <vt:lpstr>In-District Alternative Education Options</vt:lpstr>
      <vt:lpstr>Alternative Education Options</vt:lpstr>
      <vt:lpstr>Alternative Education Options</vt:lpstr>
      <vt:lpstr>Why a High School Diploma matters</vt:lpstr>
      <vt:lpstr>Now what?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Leonard, Shawna</dc:creator>
  <cp:lastModifiedBy>tdudley</cp:lastModifiedBy>
  <cp:revision>41</cp:revision>
  <dcterms:created xsi:type="dcterms:W3CDTF">2014-04-17T22:18:44Z</dcterms:created>
  <dcterms:modified xsi:type="dcterms:W3CDTF">2015-11-23T18:29:55Z</dcterms:modified>
</cp:coreProperties>
</file>